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3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2129" autoAdjust="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738AC-2364-4E33-85F1-F42B6F224D5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A859F8-EB46-4C0D-BA62-7BE40ABD7BDF}">
      <dgm:prSet/>
      <dgm:spPr/>
      <dgm:t>
        <a:bodyPr/>
        <a:lstStyle/>
        <a:p>
          <a:r>
            <a:rPr lang="en-US" dirty="0"/>
            <a:t>Piura, Peru</a:t>
          </a:r>
        </a:p>
      </dgm:t>
    </dgm:pt>
    <dgm:pt modelId="{D7F37E7F-6180-4787-8AB8-FB71967353CD}" type="parTrans" cxnId="{38763E2D-47A7-4453-9F5B-531FD68C3186}">
      <dgm:prSet/>
      <dgm:spPr/>
      <dgm:t>
        <a:bodyPr/>
        <a:lstStyle/>
        <a:p>
          <a:endParaRPr lang="en-US"/>
        </a:p>
      </dgm:t>
    </dgm:pt>
    <dgm:pt modelId="{AD6B6683-DE02-414E-BD73-9D7C4C491FCD}" type="sibTrans" cxnId="{38763E2D-47A7-4453-9F5B-531FD68C3186}">
      <dgm:prSet/>
      <dgm:spPr/>
      <dgm:t>
        <a:bodyPr/>
        <a:lstStyle/>
        <a:p>
          <a:endParaRPr lang="en-US"/>
        </a:p>
      </dgm:t>
    </dgm:pt>
    <dgm:pt modelId="{CB45CF41-1A11-4EAA-993C-10CCB86E2A61}">
      <dgm:prSet/>
      <dgm:spPr/>
      <dgm:t>
        <a:bodyPr/>
        <a:lstStyle/>
        <a:p>
          <a:r>
            <a:rPr lang="en-US" dirty="0"/>
            <a:t>Bachelor’s degree: Wildlife and Wildlands Conservation, BYU</a:t>
          </a:r>
        </a:p>
      </dgm:t>
    </dgm:pt>
    <dgm:pt modelId="{B5830715-1D6D-43E7-BB7E-1DAD731AD1EA}" type="parTrans" cxnId="{20539714-478D-4975-A98C-1635569CB35B}">
      <dgm:prSet/>
      <dgm:spPr/>
      <dgm:t>
        <a:bodyPr/>
        <a:lstStyle/>
        <a:p>
          <a:endParaRPr lang="en-US"/>
        </a:p>
      </dgm:t>
    </dgm:pt>
    <dgm:pt modelId="{65324B09-D8A1-415A-8FF7-3B03AFDEBC3A}" type="sibTrans" cxnId="{20539714-478D-4975-A98C-1635569CB35B}">
      <dgm:prSet/>
      <dgm:spPr/>
      <dgm:t>
        <a:bodyPr/>
        <a:lstStyle/>
        <a:p>
          <a:endParaRPr lang="en-US"/>
        </a:p>
      </dgm:t>
    </dgm:pt>
    <dgm:pt modelId="{603D0A46-1DF7-4D2E-87FD-5EA3C155847F}">
      <dgm:prSet/>
      <dgm:spPr/>
      <dgm:t>
        <a:bodyPr/>
        <a:lstStyle/>
        <a:p>
          <a:r>
            <a:rPr lang="en-US"/>
            <a:t>Experience: artisanal fisheries and industrial fisheries</a:t>
          </a:r>
        </a:p>
      </dgm:t>
    </dgm:pt>
    <dgm:pt modelId="{D0A32AB0-0BE2-46FA-9951-A5B0743D43BC}" type="parTrans" cxnId="{2C04107D-5569-4475-A544-49C7073F56A9}">
      <dgm:prSet/>
      <dgm:spPr/>
      <dgm:t>
        <a:bodyPr/>
        <a:lstStyle/>
        <a:p>
          <a:endParaRPr lang="en-US"/>
        </a:p>
      </dgm:t>
    </dgm:pt>
    <dgm:pt modelId="{9EFEEF61-4E31-448B-AE6A-FB19C2D6E412}" type="sibTrans" cxnId="{2C04107D-5569-4475-A544-49C7073F56A9}">
      <dgm:prSet/>
      <dgm:spPr/>
      <dgm:t>
        <a:bodyPr/>
        <a:lstStyle/>
        <a:p>
          <a:endParaRPr lang="en-US"/>
        </a:p>
      </dgm:t>
    </dgm:pt>
    <dgm:pt modelId="{0D917FDE-28C5-4BEE-91F7-1F1126754AE3}" type="pres">
      <dgm:prSet presAssocID="{C5A738AC-2364-4E33-85F1-F42B6F224D5C}" presName="linear" presStyleCnt="0">
        <dgm:presLayoutVars>
          <dgm:animLvl val="lvl"/>
          <dgm:resizeHandles val="exact"/>
        </dgm:presLayoutVars>
      </dgm:prSet>
      <dgm:spPr/>
    </dgm:pt>
    <dgm:pt modelId="{E6FB15C8-9C29-44FD-A031-4F5FE179F33E}" type="pres">
      <dgm:prSet presAssocID="{10A859F8-EB46-4C0D-BA62-7BE40ABD7BD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D47FE8B-E9FE-4531-97E6-EE65698A5DC7}" type="pres">
      <dgm:prSet presAssocID="{AD6B6683-DE02-414E-BD73-9D7C4C491FCD}" presName="spacer" presStyleCnt="0"/>
      <dgm:spPr/>
    </dgm:pt>
    <dgm:pt modelId="{29EFBEF4-6A23-4377-A096-EBEAFD88B034}" type="pres">
      <dgm:prSet presAssocID="{CB45CF41-1A11-4EAA-993C-10CCB86E2A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A6957B-CB59-4085-95A1-AA9577662768}" type="pres">
      <dgm:prSet presAssocID="{65324B09-D8A1-415A-8FF7-3B03AFDEBC3A}" presName="spacer" presStyleCnt="0"/>
      <dgm:spPr/>
    </dgm:pt>
    <dgm:pt modelId="{40F08F0A-D2C3-4501-B141-09BCC085415B}" type="pres">
      <dgm:prSet presAssocID="{603D0A46-1DF7-4D2E-87FD-5EA3C155847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0539714-478D-4975-A98C-1635569CB35B}" srcId="{C5A738AC-2364-4E33-85F1-F42B6F224D5C}" destId="{CB45CF41-1A11-4EAA-993C-10CCB86E2A61}" srcOrd="1" destOrd="0" parTransId="{B5830715-1D6D-43E7-BB7E-1DAD731AD1EA}" sibTransId="{65324B09-D8A1-415A-8FF7-3B03AFDEBC3A}"/>
    <dgm:cxn modelId="{38763E2D-47A7-4453-9F5B-531FD68C3186}" srcId="{C5A738AC-2364-4E33-85F1-F42B6F224D5C}" destId="{10A859F8-EB46-4C0D-BA62-7BE40ABD7BDF}" srcOrd="0" destOrd="0" parTransId="{D7F37E7F-6180-4787-8AB8-FB71967353CD}" sibTransId="{AD6B6683-DE02-414E-BD73-9D7C4C491FCD}"/>
    <dgm:cxn modelId="{C18F6C30-20E2-440A-8283-AC16C7CD813E}" type="presOf" srcId="{CB45CF41-1A11-4EAA-993C-10CCB86E2A61}" destId="{29EFBEF4-6A23-4377-A096-EBEAFD88B034}" srcOrd="0" destOrd="0" presId="urn:microsoft.com/office/officeart/2005/8/layout/vList2"/>
    <dgm:cxn modelId="{E9CAFD65-2286-4669-A57E-90ABD37F2EB3}" type="presOf" srcId="{C5A738AC-2364-4E33-85F1-F42B6F224D5C}" destId="{0D917FDE-28C5-4BEE-91F7-1F1126754AE3}" srcOrd="0" destOrd="0" presId="urn:microsoft.com/office/officeart/2005/8/layout/vList2"/>
    <dgm:cxn modelId="{BF81DF7A-AA90-4390-AE28-D98E44EB39A0}" type="presOf" srcId="{603D0A46-1DF7-4D2E-87FD-5EA3C155847F}" destId="{40F08F0A-D2C3-4501-B141-09BCC085415B}" srcOrd="0" destOrd="0" presId="urn:microsoft.com/office/officeart/2005/8/layout/vList2"/>
    <dgm:cxn modelId="{2C04107D-5569-4475-A544-49C7073F56A9}" srcId="{C5A738AC-2364-4E33-85F1-F42B6F224D5C}" destId="{603D0A46-1DF7-4D2E-87FD-5EA3C155847F}" srcOrd="2" destOrd="0" parTransId="{D0A32AB0-0BE2-46FA-9951-A5B0743D43BC}" sibTransId="{9EFEEF61-4E31-448B-AE6A-FB19C2D6E412}"/>
    <dgm:cxn modelId="{3A9DB0ED-AC3F-4538-9F2A-F7E958E5B643}" type="presOf" srcId="{10A859F8-EB46-4C0D-BA62-7BE40ABD7BDF}" destId="{E6FB15C8-9C29-44FD-A031-4F5FE179F33E}" srcOrd="0" destOrd="0" presId="urn:microsoft.com/office/officeart/2005/8/layout/vList2"/>
    <dgm:cxn modelId="{A5B0AB0D-AA03-43B3-8FC3-0F1FEA6A3074}" type="presParOf" srcId="{0D917FDE-28C5-4BEE-91F7-1F1126754AE3}" destId="{E6FB15C8-9C29-44FD-A031-4F5FE179F33E}" srcOrd="0" destOrd="0" presId="urn:microsoft.com/office/officeart/2005/8/layout/vList2"/>
    <dgm:cxn modelId="{CD88534C-571B-4864-B1BD-26D00ADF777F}" type="presParOf" srcId="{0D917FDE-28C5-4BEE-91F7-1F1126754AE3}" destId="{AD47FE8B-E9FE-4531-97E6-EE65698A5DC7}" srcOrd="1" destOrd="0" presId="urn:microsoft.com/office/officeart/2005/8/layout/vList2"/>
    <dgm:cxn modelId="{BF21B5C0-5930-4882-BA4D-7176AF196632}" type="presParOf" srcId="{0D917FDE-28C5-4BEE-91F7-1F1126754AE3}" destId="{29EFBEF4-6A23-4377-A096-EBEAFD88B034}" srcOrd="2" destOrd="0" presId="urn:microsoft.com/office/officeart/2005/8/layout/vList2"/>
    <dgm:cxn modelId="{BE4D64C8-886E-4A56-BEA0-95FFD3354A1E}" type="presParOf" srcId="{0D917FDE-28C5-4BEE-91F7-1F1126754AE3}" destId="{54A6957B-CB59-4085-95A1-AA9577662768}" srcOrd="3" destOrd="0" presId="urn:microsoft.com/office/officeart/2005/8/layout/vList2"/>
    <dgm:cxn modelId="{C6A4C585-A5AC-4279-B5A7-1D618D5A0229}" type="presParOf" srcId="{0D917FDE-28C5-4BEE-91F7-1F1126754AE3}" destId="{40F08F0A-D2C3-4501-B141-09BCC08541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15C8-9C29-44FD-A031-4F5FE179F33E}">
      <dsp:nvSpPr>
        <dsp:cNvPr id="0" name=""/>
        <dsp:cNvSpPr/>
      </dsp:nvSpPr>
      <dsp:spPr>
        <a:xfrm>
          <a:off x="0" y="47249"/>
          <a:ext cx="5568991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Piura, Peru</a:t>
          </a:r>
        </a:p>
      </dsp:txBody>
      <dsp:txXfrm>
        <a:off x="44602" y="91851"/>
        <a:ext cx="5479787" cy="824474"/>
      </dsp:txXfrm>
    </dsp:sp>
    <dsp:sp modelId="{29EFBEF4-6A23-4377-A096-EBEAFD88B034}">
      <dsp:nvSpPr>
        <dsp:cNvPr id="0" name=""/>
        <dsp:cNvSpPr/>
      </dsp:nvSpPr>
      <dsp:spPr>
        <a:xfrm>
          <a:off x="0" y="1027167"/>
          <a:ext cx="5568991" cy="913678"/>
        </a:xfrm>
        <a:prstGeom prst="roundRect">
          <a:avLst/>
        </a:prstGeom>
        <a:solidFill>
          <a:schemeClr val="accent2">
            <a:hueOff val="-723100"/>
            <a:satOff val="-4962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Bachelor’s degree: Wildlife and Wildlands Conservation, BYU</a:t>
          </a:r>
        </a:p>
      </dsp:txBody>
      <dsp:txXfrm>
        <a:off x="44602" y="1071769"/>
        <a:ext cx="5479787" cy="824474"/>
      </dsp:txXfrm>
    </dsp:sp>
    <dsp:sp modelId="{40F08F0A-D2C3-4501-B141-09BCC085415B}">
      <dsp:nvSpPr>
        <dsp:cNvPr id="0" name=""/>
        <dsp:cNvSpPr/>
      </dsp:nvSpPr>
      <dsp:spPr>
        <a:xfrm>
          <a:off x="0" y="2007086"/>
          <a:ext cx="5568991" cy="913678"/>
        </a:xfrm>
        <a:prstGeom prst="roundRect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Experience: artisanal fisheries and industrial fisheries</a:t>
          </a:r>
        </a:p>
      </dsp:txBody>
      <dsp:txXfrm>
        <a:off x="44602" y="2051688"/>
        <a:ext cx="5479787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C44A6-8BBE-4305-B264-44405D892EC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0AB78-4ACA-4EF3-9ACF-D5EDC3A66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24242"/>
                </a:solidFill>
                <a:effectLst/>
                <a:latin typeface="inherit"/>
              </a:rPr>
              <a:t>Who am I?</a:t>
            </a:r>
            <a:endParaRPr lang="en-US" sz="1200" b="0" i="0" dirty="0">
              <a:solidFill>
                <a:srgbClr val="424242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0AB78-4ACA-4EF3-9ACF-D5EDC3A669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2424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0AB78-4ACA-4EF3-9ACF-D5EDC3A669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424242"/>
                </a:solidFill>
                <a:effectLst/>
                <a:latin typeface="inherit"/>
              </a:rPr>
              <a:t>Tools/ methodology/type of work that is planned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0AB78-4ACA-4EF3-9ACF-D5EDC3A669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24242"/>
                </a:solidFill>
                <a:effectLst/>
                <a:latin typeface="inherit"/>
              </a:rPr>
              <a:t>Where do I struggle with?</a:t>
            </a:r>
            <a:endParaRPr lang="en-US" sz="1200" b="0" i="0" dirty="0">
              <a:solidFill>
                <a:srgbClr val="42424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0AB78-4ACA-4EF3-9ACF-D5EDC3A669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7768-1934-80D1-BA4E-46736C8EB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0079F-3736-D9A5-B9FE-D69DC5441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3A121-515B-72EF-D858-D3ECF0B4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44EC7-9F56-378E-37B1-669FE1F0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A6F2-E489-F4CA-017B-594F18F7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6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D239-F022-BE42-F8C7-8CFFCCB3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1AB08-6333-DB0C-8144-2A5DF867F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7179-4562-2D84-26EC-B9565DD2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E548D-9576-B7E2-64D6-6908CD85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29823-E9A2-326D-454B-7F4B5B94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0F497-3E08-EFD8-BCF6-87E9A4A80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EABD5-96E6-C7BF-2A4A-AF13E4932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CAF6-4796-3C19-0FFB-EDF57D53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4FDEF-9554-EA30-40C1-C92FCBFF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C12E2-970D-2567-AB5D-6D0108D2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36DE-5A01-2E81-0083-4F2F3B59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E712-5356-7B98-2EAC-F499F407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FBF55-C177-AAB1-760A-9D87B8C8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0D122-766D-9ECA-AB8B-9EA800A1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4EDE-CE3A-D689-8C49-2D9ECA30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1AE6-1877-541C-EC1D-F013C50F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4A85F-4DC1-E983-99EF-89A10FB35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17032-DCA2-31E9-7B9B-1E7864EE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CDE7C-8052-9E13-441B-26663FA1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7E90A-C481-4C34-E1B9-D3465A78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7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DD74-4253-AD8E-F54B-E618C599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7C6B6-BA64-CF26-70BF-B3274A9BE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2DE30-5923-686F-BB1B-74C324309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E797-8F42-9891-2DE1-5873B3BF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A3DD4-2DEB-731E-6B9F-929E06B8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DB79-27E6-3EFD-BF55-7A248F8C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4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965C-626C-3AA8-80C0-C556AAC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1872-59A3-AA5B-E8BD-06C9E406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2520D-882D-B76C-E961-4D63DFBFA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FCA29-A7A2-BA95-C754-972163855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DC11B-45C8-12FE-0B8D-E625234D97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1A9B9-6081-B3D2-04E9-86330906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B0FB8-9682-1D67-F27F-52CF3D73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B4E09-07D0-6889-8928-EEA0E2CA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0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9150-EFD6-C1C7-04BC-A77EE09F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422CA-4389-536C-CF3C-FFCDEDFA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465EB-E2E1-CCF0-B9FB-5A419D01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CBC-1F71-5168-FA77-F9E9FC55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2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14CD0-3470-6166-8F1B-B7529F60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D5D88-D06F-EEA2-A6E6-F424EBA9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52DF-379A-0108-3AFA-1BDBE53F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1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D01B-0230-B5E7-D773-28464125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78B7-F5B6-447B-B398-78793ED23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978FA-C00A-F4F1-F335-66D367457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2F10E-5D84-98AD-62C6-6C70331F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502C3-D775-FB5A-354F-FE6682A5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D9AD7-768E-93E0-9DEF-53D2EC2F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B5F4-A0FE-C4F1-25B9-A45C520D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7F4F8-0DFE-F375-7A41-BB9D1267C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58DB6-BD50-54D6-7E84-DB8FBF654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ABAFB-EA7C-C301-2195-B29BD578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5D175-05DF-52CC-4AB3-DE9889F1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5382D-E6ED-99E7-107F-B49F4488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1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C0BD9D-A6AF-0876-5108-2B4EAC89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CBC19-6BC3-CF62-185A-6944EE316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3FA7-FFA0-5588-590B-B6BD02838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C6A9-4DB8-4BE0-AA7B-24929A84038C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30259-330F-C311-127B-9E1EC8B94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491C6-7FBC-9D1F-7B1F-F327F3D92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26F18-03AF-49A2-9BA6-801C0701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4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Data" Target="../diagrams/data1.xml"/><Relationship Id="rId5" Type="http://schemas.openxmlformats.org/officeDocument/2006/relationships/image" Target="../media/image7.jpeg"/><Relationship Id="rId10" Type="http://schemas.microsoft.com/office/2007/relationships/diagramDrawing" Target="../diagrams/drawing1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1E0CA-3A6C-C591-BC59-7F103EA2E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1886" y="1839030"/>
            <a:ext cx="5334930" cy="2028138"/>
          </a:xfrm>
        </p:spPr>
        <p:txBody>
          <a:bodyPr anchor="t">
            <a:normAutofit fontScale="90000"/>
          </a:bodyPr>
          <a:lstStyle/>
          <a:p>
            <a:r>
              <a:rPr lang="en-US" sz="3800" dirty="0"/>
              <a:t>Are warming temperatures accelerating fish growth? A case study of Common sole in North East Atlantic waters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1C595-384B-AAE1-8F49-C8B75C73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1052" y="4018563"/>
            <a:ext cx="5334931" cy="394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Kelly Diaz</a:t>
            </a:r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2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2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2" descr="Solea - Wikipedia">
            <a:extLst>
              <a:ext uri="{FF2B5EF4-FFF2-40B4-BE49-F238E27FC236}">
                <a16:creationId xmlns:a16="http://schemas.microsoft.com/office/drawing/2014/main" id="{EC73B33B-28E4-160F-B62F-04E9286DD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17413" r="3372" b="-2"/>
          <a:stretch/>
        </p:blipFill>
        <p:spPr bwMode="auto">
          <a:xfrm>
            <a:off x="442245" y="1639972"/>
            <a:ext cx="5536838" cy="3578055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4" name="Picture 23" descr="Ghent University">
            <a:extLst>
              <a:ext uri="{FF2B5EF4-FFF2-40B4-BE49-F238E27FC236}">
                <a16:creationId xmlns:a16="http://schemas.microsoft.com/office/drawing/2014/main" id="{9D8ED162-2FF3-C5EA-5427-6316C31A63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t="16823" r="27307" b="22456"/>
          <a:stretch/>
        </p:blipFill>
        <p:spPr bwMode="auto">
          <a:xfrm>
            <a:off x="8568136" y="520473"/>
            <a:ext cx="992884" cy="8809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5" descr="Universiteit Antwerpen in lockdown">
            <a:extLst>
              <a:ext uri="{FF2B5EF4-FFF2-40B4-BE49-F238E27FC236}">
                <a16:creationId xmlns:a16="http://schemas.microsoft.com/office/drawing/2014/main" id="{D691CA3D-AAD4-B6AA-E132-558751CFF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956" y="520473"/>
            <a:ext cx="1937779" cy="55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 descr="Vrije Universiteit Brussel - Wikipedia">
            <a:extLst>
              <a:ext uri="{FF2B5EF4-FFF2-40B4-BE49-F238E27FC236}">
                <a16:creationId xmlns:a16="http://schemas.microsoft.com/office/drawing/2014/main" id="{BCE8845D-1A2F-99A7-DFDA-F900328EA2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13223" r="4094" b="12011"/>
          <a:stretch/>
        </p:blipFill>
        <p:spPr bwMode="auto">
          <a:xfrm>
            <a:off x="6553059" y="546446"/>
            <a:ext cx="1701141" cy="6084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Picture 45" descr="PROJECT COORDINATOR - Institute for Agricultural, Fisheries and Food  Research (ILVO) - Disarm Project">
            <a:extLst>
              <a:ext uri="{FF2B5EF4-FFF2-40B4-BE49-F238E27FC236}">
                <a16:creationId xmlns:a16="http://schemas.microsoft.com/office/drawing/2014/main" id="{6BDB9ADA-399E-953E-66C3-C564B7108D8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46" y="5621282"/>
            <a:ext cx="1565941" cy="84117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69B62403-D014-5490-F765-84E9121F957A}"/>
              </a:ext>
            </a:extLst>
          </p:cNvPr>
          <p:cNvSpPr txBox="1">
            <a:spLocks/>
          </p:cNvSpPr>
          <p:nvPr/>
        </p:nvSpPr>
        <p:spPr>
          <a:xfrm>
            <a:off x="6291052" y="4943754"/>
            <a:ext cx="3810061" cy="1315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Promotor: Prof. Dr. Marleen De Troch,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UGent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Co-Promotor: Dr. Jochen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Depestele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ILVO </a:t>
            </a:r>
          </a:p>
          <a:p>
            <a:pPr indent="81026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Karen Bekaert, ILVO </a:t>
            </a:r>
          </a:p>
          <a:p>
            <a:pPr indent="81026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Drs. Tuan-Anh Bui,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UGent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ILVO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D4F40D7A-4FB3-1C11-C5C6-DACA16ECE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AA336AEF-E8D2-5F36-4A44-22020F696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240D4-B480-9418-9A9A-96B3FA89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1" y="1610024"/>
            <a:ext cx="5568995" cy="1457002"/>
          </a:xfrm>
        </p:spPr>
        <p:txBody>
          <a:bodyPr anchor="b">
            <a:normAutofit/>
          </a:bodyPr>
          <a:lstStyle/>
          <a:p>
            <a:r>
              <a:rPr lang="en-US"/>
              <a:t>Introducing myself: Kelly Diaz</a:t>
            </a:r>
          </a:p>
        </p:txBody>
      </p:sp>
      <p:grpSp>
        <p:nvGrpSpPr>
          <p:cNvPr id="33" name="Group 2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picture containing person, barbecue&#10;&#10;Description automatically generated">
            <a:extLst>
              <a:ext uri="{FF2B5EF4-FFF2-40B4-BE49-F238E27FC236}">
                <a16:creationId xmlns:a16="http://schemas.microsoft.com/office/drawing/2014/main" id="{A5D23DFF-4DEA-6390-4927-9CBCD5962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139"/>
          <a:stretch/>
        </p:blipFill>
        <p:spPr>
          <a:xfrm>
            <a:off x="7534656" y="10"/>
            <a:ext cx="4657344" cy="3383270"/>
          </a:xfrm>
          <a:prstGeom prst="rect">
            <a:avLst/>
          </a:prstGeom>
        </p:spPr>
      </p:pic>
      <p:pic>
        <p:nvPicPr>
          <p:cNvPr id="6" name="Picture 5" descr="A group of people posing for a photo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E9929F7A-970D-A6FA-12E9-D9EC9926BD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3" t="35820" r="16152" b="3330"/>
          <a:stretch/>
        </p:blipFill>
        <p:spPr>
          <a:xfrm>
            <a:off x="7537704" y="3474720"/>
            <a:ext cx="4654296" cy="3383280"/>
          </a:xfrm>
          <a:prstGeom prst="rect">
            <a:avLst/>
          </a:prstGeom>
        </p:spPr>
      </p:pic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1C94E829-C01C-0073-C713-009E72FC6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477940"/>
              </p:ext>
            </p:extLst>
          </p:nvPr>
        </p:nvGraphicFramePr>
        <p:xfrm>
          <a:off x="1000450" y="3067026"/>
          <a:ext cx="5568991" cy="296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4868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5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Freeform: Shape 2058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956BF-887C-B170-274A-EEAE8DA9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Thesis project</a:t>
            </a:r>
          </a:p>
        </p:txBody>
      </p:sp>
      <p:grpSp>
        <p:nvGrpSpPr>
          <p:cNvPr id="2066" name="Group 2060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062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2" name="Picture 4" descr="Sole | Oceana">
            <a:extLst>
              <a:ext uri="{FF2B5EF4-FFF2-40B4-BE49-F238E27FC236}">
                <a16:creationId xmlns:a16="http://schemas.microsoft.com/office/drawing/2014/main" id="{04EF1018-9AB7-9FAC-4232-F0CE652E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7559" y="376170"/>
            <a:ext cx="5603622" cy="29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E0A56-041C-6581-9715-5A509284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3034863"/>
          </a:xfrm>
        </p:spPr>
        <p:txBody>
          <a:bodyPr anchor="t">
            <a:no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Common sole (</a:t>
            </a:r>
            <a:r>
              <a:rPr lang="en-US" sz="1700" i="1" dirty="0" err="1">
                <a:solidFill>
                  <a:schemeClr val="bg1"/>
                </a:solidFill>
              </a:rPr>
              <a:t>Solea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i="1" dirty="0" err="1">
                <a:solidFill>
                  <a:schemeClr val="bg1"/>
                </a:solidFill>
              </a:rPr>
              <a:t>solea</a:t>
            </a:r>
            <a:r>
              <a:rPr lang="en-US" sz="1700" dirty="0">
                <a:solidFill>
                  <a:schemeClr val="bg1"/>
                </a:solidFill>
              </a:rPr>
              <a:t>), a flatfish species. </a:t>
            </a:r>
          </a:p>
          <a:p>
            <a:r>
              <a:rPr lang="en-US" sz="1700" dirty="0">
                <a:solidFill>
                  <a:schemeClr val="bg1"/>
                </a:solidFill>
              </a:rPr>
              <a:t>Bay of Biscay (8a and 8b, in ICES Fishing areas).</a:t>
            </a:r>
          </a:p>
          <a:p>
            <a:r>
              <a:rPr lang="en-US" sz="1700" dirty="0">
                <a:solidFill>
                  <a:schemeClr val="bg1"/>
                </a:solidFill>
              </a:rPr>
              <a:t>How is fish growth affected by warming temperatures?</a:t>
            </a:r>
          </a:p>
          <a:p>
            <a:r>
              <a:rPr lang="en-US" sz="1700" dirty="0">
                <a:solidFill>
                  <a:schemeClr val="bg1"/>
                </a:solidFill>
              </a:rPr>
              <a:t>Temperature size rule (TSR) states that: when faced by warmer temperatures, fish would grow faster but reach smaller maximum sizes overall.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55672F-E0AB-CB51-89DE-7418BFE3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1477" y="3680233"/>
            <a:ext cx="5855786" cy="29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78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BEEF-C729-6C4C-C69F-6FE64794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24" y="3088039"/>
            <a:ext cx="5095698" cy="800986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Work being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3012-9545-8CA2-A7B4-4F0F1E9A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24" y="4120444"/>
            <a:ext cx="7883701" cy="248036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Otoliths of </a:t>
            </a:r>
            <a:r>
              <a:rPr lang="en-US" sz="2000" i="1" dirty="0" err="1"/>
              <a:t>Solea</a:t>
            </a:r>
            <a:r>
              <a:rPr lang="en-US" sz="2000" i="1" dirty="0"/>
              <a:t> </a:t>
            </a:r>
            <a:r>
              <a:rPr lang="en-US" sz="2000" i="1" dirty="0" err="1"/>
              <a:t>solea</a:t>
            </a:r>
            <a:r>
              <a:rPr lang="en-US" sz="2000" i="1" dirty="0"/>
              <a:t> </a:t>
            </a:r>
            <a:r>
              <a:rPr lang="en-US" sz="2000" dirty="0"/>
              <a:t>from ILVO archives.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Laboratory: Otolith selection. Samples from 1989 to 2020 (checked ~6500 otoliths, selected ~350).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Measurement: </a:t>
            </a:r>
            <a:r>
              <a:rPr lang="en-US" sz="2000" dirty="0" err="1"/>
              <a:t>SmartDots</a:t>
            </a:r>
            <a:r>
              <a:rPr lang="en-US" sz="2000" dirty="0"/>
              <a:t> software. Count and measure otolith rings.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Analyze with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data (bottom temperature and fishing pressure).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Linear Regression.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8AF269-2E2D-5174-EF64-5DCA7B46F8B2}"/>
              </a:ext>
            </a:extLst>
          </p:cNvPr>
          <p:cNvGrpSpPr/>
          <p:nvPr/>
        </p:nvGrpSpPr>
        <p:grpSpPr>
          <a:xfrm>
            <a:off x="5768622" y="-22860"/>
            <a:ext cx="6423378" cy="2968978"/>
            <a:chOff x="309821" y="4539343"/>
            <a:chExt cx="5307208" cy="218280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CC135F-84E3-34E4-ECC8-8D1DCB839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59" t="-2" r="3449" b="86285"/>
            <a:stretch/>
          </p:blipFill>
          <p:spPr>
            <a:xfrm>
              <a:off x="309821" y="4539343"/>
              <a:ext cx="5307208" cy="5084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72FA41-A978-3DE0-E151-F87A1E47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1" t="40271" r="2326" b="10539"/>
            <a:stretch/>
          </p:blipFill>
          <p:spPr>
            <a:xfrm>
              <a:off x="309821" y="4898572"/>
              <a:ext cx="5307208" cy="182357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2334455-CEEE-64BB-1F3D-FAE25E90C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3073398"/>
            <a:ext cx="4143375" cy="364807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9A711818-C41B-6596-38A9-221FCD73DE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4" t="5145" r="35129" b="4193"/>
          <a:stretch/>
        </p:blipFill>
        <p:spPr>
          <a:xfrm rot="5400000">
            <a:off x="1400621" y="-1400622"/>
            <a:ext cx="2967378" cy="57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5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outdoor, red, orange&#10;&#10;Description automatically generated">
            <a:extLst>
              <a:ext uri="{FF2B5EF4-FFF2-40B4-BE49-F238E27FC236}">
                <a16:creationId xmlns:a16="http://schemas.microsoft.com/office/drawing/2014/main" id="{4E182F9F-5144-E96F-B72D-4CD34D39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5" b="121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99C56-F885-D600-C5C0-A2EDC39D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8609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220</Words>
  <Application>Microsoft Office PowerPoint</Application>
  <PresentationFormat>Widescreen</PresentationFormat>
  <Paragraphs>29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inherit</vt:lpstr>
      <vt:lpstr>Times New Roman</vt:lpstr>
      <vt:lpstr>Office Theme</vt:lpstr>
      <vt:lpstr>Are warming temperatures accelerating fish growth? A case study of Common sole in North East Atlantic waters</vt:lpstr>
      <vt:lpstr>Introducing myself: Kelly Diaz</vt:lpstr>
      <vt:lpstr>Thesis project</vt:lpstr>
      <vt:lpstr>Work being done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Sharlyn Diaz Diaz</dc:creator>
  <cp:lastModifiedBy>Kelly Sharlyn Diaz Diaz</cp:lastModifiedBy>
  <cp:revision>7</cp:revision>
  <dcterms:created xsi:type="dcterms:W3CDTF">2022-11-30T12:46:37Z</dcterms:created>
  <dcterms:modified xsi:type="dcterms:W3CDTF">2022-12-14T14:59:25Z</dcterms:modified>
</cp:coreProperties>
</file>